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1"/>
  </p:notesMasterIdLst>
  <p:sldIdLst>
    <p:sldId id="257" r:id="rId2"/>
    <p:sldId id="259" r:id="rId3"/>
    <p:sldId id="265" r:id="rId4"/>
    <p:sldId id="266" r:id="rId5"/>
    <p:sldId id="271" r:id="rId6"/>
    <p:sldId id="272" r:id="rId7"/>
    <p:sldId id="270" r:id="rId8"/>
    <p:sldId id="262" r:id="rId9"/>
    <p:sldId id="27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4A042C-DA63-431D-9BA0-E36F9B4C8811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45BC2C-5914-496F-AA21-44E050A85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226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E10A9-5A9C-DD48-9FF6-87029730B16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790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E10A9-5A9C-DD48-9FF6-87029730B16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21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87CFE-1435-4712-9593-B156AEAE8FCC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2581-2683-4EE5-9780-52EC9DE43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959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87CFE-1435-4712-9593-B156AEAE8FCC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2581-2683-4EE5-9780-52EC9DE43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824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87CFE-1435-4712-9593-B156AEAE8FCC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2581-2683-4EE5-9780-52EC9DE43F1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81844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87CFE-1435-4712-9593-B156AEAE8FCC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2581-2683-4EE5-9780-52EC9DE43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4391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87CFE-1435-4712-9593-B156AEAE8FCC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2581-2683-4EE5-9780-52EC9DE43F1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433114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87CFE-1435-4712-9593-B156AEAE8FCC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2581-2683-4EE5-9780-52EC9DE43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6073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87CFE-1435-4712-9593-B156AEAE8FCC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2581-2683-4EE5-9780-52EC9DE43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4827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87CFE-1435-4712-9593-B156AEAE8FCC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2581-2683-4EE5-9780-52EC9DE43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327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87CFE-1435-4712-9593-B156AEAE8FCC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2581-2683-4EE5-9780-52EC9DE43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754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87CFE-1435-4712-9593-B156AEAE8FCC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2581-2683-4EE5-9780-52EC9DE43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89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87CFE-1435-4712-9593-B156AEAE8FCC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2581-2683-4EE5-9780-52EC9DE43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410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87CFE-1435-4712-9593-B156AEAE8FCC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2581-2683-4EE5-9780-52EC9DE43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583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87CFE-1435-4712-9593-B156AEAE8FCC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2581-2683-4EE5-9780-52EC9DE43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836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87CFE-1435-4712-9593-B156AEAE8FCC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2581-2683-4EE5-9780-52EC9DE43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361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87CFE-1435-4712-9593-B156AEAE8FCC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2581-2683-4EE5-9780-52EC9DE43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146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87CFE-1435-4712-9593-B156AEAE8FCC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2581-2683-4EE5-9780-52EC9DE43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56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87CFE-1435-4712-9593-B156AEAE8FCC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EA32581-2683-4EE5-9780-52EC9DE43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006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89438" y="1472512"/>
            <a:ext cx="6761742" cy="2528756"/>
          </a:xfrm>
        </p:spPr>
        <p:txBody>
          <a:bodyPr>
            <a:normAutofit/>
          </a:bodyPr>
          <a:lstStyle/>
          <a:p>
            <a:pPr algn="l"/>
            <a:r>
              <a:rPr lang="sw-KE" dirty="0" err="1"/>
              <a:t>Proposed</a:t>
            </a:r>
            <a:r>
              <a:rPr lang="sw-KE" dirty="0"/>
              <a:t> </a:t>
            </a:r>
            <a:r>
              <a:rPr lang="sw-KE" dirty="0" err="1"/>
              <a:t>project</a:t>
            </a:r>
            <a:r>
              <a:rPr lang="sw-KE" dirty="0"/>
              <a:t> </a:t>
            </a:r>
            <a:r>
              <a:rPr lang="sw-KE" dirty="0" err="1"/>
              <a:t>title</a:t>
            </a:r>
            <a:endParaRPr lang="sw-K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974336" y="4514446"/>
            <a:ext cx="4299666" cy="871042"/>
          </a:xfrm>
        </p:spPr>
        <p:txBody>
          <a:bodyPr>
            <a:normAutofit/>
          </a:bodyPr>
          <a:lstStyle/>
          <a:p>
            <a:pPr algn="l"/>
            <a:r>
              <a:rPr lang="sw-KE" dirty="0"/>
              <a:t>Presented by: __________________</a:t>
            </a:r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5A7802B6-FF37-40CF-A7E2-6F2A0D9A9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24" name="Graphic 23" descr="Head with Gears">
            <a:extLst>
              <a:ext uri="{FF2B5EF4-FFF2-40B4-BE49-F238E27FC236}">
                <a16:creationId xmlns:a16="http://schemas.microsoft.com/office/drawing/2014/main" id="{77B9D5DA-D5D8-4986-932D-F7205EF7B5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75573" y="3820343"/>
            <a:ext cx="3163698" cy="298165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00AF5C7-340F-4A49-A3F5-81329EFEDAFC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337" y="0"/>
            <a:ext cx="1538582" cy="1048644"/>
          </a:xfrm>
          <a:prstGeom prst="rect">
            <a:avLst/>
          </a:prstGeom>
          <a:noFill/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9D9581E-8257-4E58-B7DC-080DD21A5C06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998"/>
            <a:ext cx="2106386" cy="760640"/>
          </a:xfrm>
          <a:prstGeom prst="rect">
            <a:avLst/>
          </a:prstGeom>
          <a:noFill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661C954-6496-492D-A136-F6F55C49BCEC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611" y="66276"/>
            <a:ext cx="1938528" cy="992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009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pPr>
              <a:buFont typeface="Wingdings" charset="2"/>
              <a:buChar char="u"/>
            </a:pPr>
            <a:r>
              <a:rPr lang="en-US" dirty="0"/>
              <a:t>Background</a:t>
            </a:r>
            <a:br>
              <a:rPr lang="en-US" dirty="0"/>
            </a:br>
            <a:r>
              <a:rPr lang="en-US" dirty="0"/>
              <a:t> 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978918" y="1144955"/>
            <a:ext cx="6341016" cy="4568090"/>
          </a:xfrm>
        </p:spPr>
        <p:txBody>
          <a:bodyPr anchor="ctr">
            <a:normAutofit/>
          </a:bodyPr>
          <a:lstStyle/>
          <a:p>
            <a:pPr marR="0" lvl="1" fontAlgn="base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v"/>
              <a:tabLst>
                <a:tab pos="914400" algn="l"/>
              </a:tabLst>
            </a:pPr>
            <a:r>
              <a:rPr lang="en-US" sz="2800" dirty="0">
                <a:ea typeface="Times New Roman" panose="02020603050405020304" pitchFamily="18" charset="0"/>
                <a:cs typeface="Arial" panose="020B0604020202020204" pitchFamily="34" charset="0"/>
              </a:rPr>
              <a:t>Describe the innovative idea.</a:t>
            </a:r>
          </a:p>
          <a:p>
            <a:pPr marR="0" lvl="1" fontAlgn="base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v"/>
              <a:tabLst>
                <a:tab pos="914400" algn="l"/>
              </a:tabLst>
            </a:pPr>
            <a:r>
              <a:rPr lang="en-US" sz="2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What is the problem you are trying to solve with this innovative idea? </a:t>
            </a:r>
          </a:p>
          <a:p>
            <a:pPr marR="0" lvl="1" fontAlgn="base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v"/>
              <a:tabLst>
                <a:tab pos="914400" algn="l"/>
              </a:tabLst>
            </a:pPr>
            <a:endParaRPr lang="en-KE" sz="2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KE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933D628-5E4E-4D3E-8534-86BA2334BE7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337" y="0"/>
            <a:ext cx="1538582" cy="1048644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1D27CA8-4251-402B-86F0-AA258769F2E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998"/>
            <a:ext cx="2106386" cy="760640"/>
          </a:xfrm>
          <a:prstGeom prst="rect">
            <a:avLst/>
          </a:prstGeom>
          <a:noFill/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4203CEA-63D8-45BD-A64E-DFBC491E0520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611" y="66276"/>
            <a:ext cx="1938528" cy="992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805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r>
              <a:rPr lang="en-US" dirty="0"/>
              <a:t>Competition </a:t>
            </a:r>
            <a:br>
              <a:rPr lang="en-KE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978918" y="1109145"/>
            <a:ext cx="6341016" cy="4603900"/>
          </a:xfrm>
        </p:spPr>
        <p:txBody>
          <a:bodyPr anchor="ctr">
            <a:normAutofit/>
          </a:bodyPr>
          <a:lstStyle/>
          <a:p>
            <a:pPr marR="0" lvl="1" fontAlgn="base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v"/>
              <a:tabLst>
                <a:tab pos="914400" algn="l"/>
              </a:tabLst>
            </a:pPr>
            <a:r>
              <a:rPr lang="en-US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What are the alternative solutions to the problem you are trying to solve?</a:t>
            </a:r>
            <a:endParaRPr lang="en-KE" sz="28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R="0" lvl="1" fontAlgn="base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v"/>
              <a:tabLst>
                <a:tab pos="914400" algn="l"/>
              </a:tabLst>
            </a:pPr>
            <a:r>
              <a:rPr lang="en-US" sz="2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What makes your idea stand out?</a:t>
            </a:r>
            <a:endParaRPr lang="en-KE" sz="28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317FCCA-E4D9-4A9A-81AD-04469240DE3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337" y="0"/>
            <a:ext cx="1538582" cy="1048644"/>
          </a:xfrm>
          <a:prstGeom prst="rect">
            <a:avLst/>
          </a:prstGeom>
          <a:noFill/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AD4F15B-0593-4432-B247-5ED5762231B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998"/>
            <a:ext cx="2106386" cy="760640"/>
          </a:xfrm>
          <a:prstGeom prst="rect">
            <a:avLst/>
          </a:prstGeom>
          <a:noFill/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73BFAE0-5967-40EC-B924-056FD8910B7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611" y="66276"/>
            <a:ext cx="1938528" cy="992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777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0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33777" y="992039"/>
            <a:ext cx="3300646" cy="4463889"/>
          </a:xfrm>
        </p:spPr>
        <p:txBody>
          <a:bodyPr anchor="ctr">
            <a:normAutofit/>
          </a:bodyPr>
          <a:lstStyle/>
          <a:p>
            <a:r>
              <a:rPr lang="en-US" dirty="0"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Potential i</a:t>
            </a:r>
            <a:r>
              <a:rPr lang="en-US" dirty="0">
                <a:latin typeface="+mn-lt"/>
              </a:rPr>
              <a:t>mpact </a:t>
            </a:r>
          </a:p>
        </p:txBody>
      </p:sp>
      <p:sp>
        <p:nvSpPr>
          <p:cNvPr id="19" name="Isosceles Triangle 12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20" name="Straight Connector 14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978918" y="1109145"/>
            <a:ext cx="6341016" cy="4603900"/>
          </a:xfrm>
        </p:spPr>
        <p:txBody>
          <a:bodyPr anchor="ctr">
            <a:normAutofit/>
          </a:bodyPr>
          <a:lstStyle/>
          <a:p>
            <a:pPr fontAlgn="base">
              <a:spcBef>
                <a:spcPts val="0"/>
              </a:spcBef>
              <a:buSzPts val="1000"/>
              <a:buFont typeface="Wingdings" panose="05000000000000000000" pitchFamily="2" charset="2"/>
              <a:buChar char="v"/>
              <a:tabLst>
                <a:tab pos="914400" algn="l"/>
              </a:tabLst>
            </a:pPr>
            <a:r>
              <a:rPr lang="en-US" sz="2800" dirty="0">
                <a:ea typeface="Times New Roman" panose="02020603050405020304" pitchFamily="18" charset="0"/>
                <a:cs typeface="Arial" panose="020B0604020202020204" pitchFamily="34" charset="0"/>
              </a:rPr>
              <a:t>Who are the likely users of your innovative idea?</a:t>
            </a:r>
          </a:p>
          <a:p>
            <a:pPr fontAlgn="base">
              <a:spcBef>
                <a:spcPts val="0"/>
              </a:spcBef>
              <a:buSzPts val="1000"/>
              <a:buFont typeface="Wingdings" panose="05000000000000000000" pitchFamily="2" charset="2"/>
              <a:buChar char="v"/>
              <a:tabLst>
                <a:tab pos="914400" algn="l"/>
              </a:tabLst>
            </a:pPr>
            <a:r>
              <a:rPr lang="en-US" sz="2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How would your innovative idea affect them?</a:t>
            </a:r>
            <a:endParaRPr lang="en-US" sz="28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F152DD8-718C-4206-96E9-43CEFBD056D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337" y="0"/>
            <a:ext cx="1538582" cy="1048644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99913C9-B3C6-4A55-9C7B-C8152AD3879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998"/>
            <a:ext cx="2106386" cy="760640"/>
          </a:xfrm>
          <a:prstGeom prst="rect">
            <a:avLst/>
          </a:prstGeom>
          <a:noFill/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CF7B6E8-5594-491E-A7C5-3367B65C57C4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611" y="66276"/>
            <a:ext cx="1938528" cy="992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434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r>
              <a:rPr lang="en-US" dirty="0"/>
              <a:t>Progress to Date</a:t>
            </a:r>
            <a:br>
              <a:rPr lang="en-KE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978918" y="1109145"/>
            <a:ext cx="6341016" cy="4603900"/>
          </a:xfrm>
        </p:spPr>
        <p:txBody>
          <a:bodyPr anchor="ctr">
            <a:normAutofit/>
          </a:bodyPr>
          <a:lstStyle/>
          <a:p>
            <a:pPr marR="0" lvl="1" fontAlgn="base">
              <a:spcBef>
                <a:spcPts val="0"/>
              </a:spcBef>
              <a:spcAft>
                <a:spcPts val="600"/>
              </a:spcAft>
              <a:buSzPts val="1000"/>
              <a:buFont typeface="Wingdings" panose="05000000000000000000" pitchFamily="2" charset="2"/>
              <a:buChar char="v"/>
              <a:tabLst>
                <a:tab pos="914400" algn="l"/>
              </a:tabLst>
            </a:pPr>
            <a:r>
              <a:rPr lang="en-US" sz="2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What progress have you made so far?</a:t>
            </a:r>
          </a:p>
          <a:p>
            <a:pPr marR="0" lvl="1" fontAlgn="base">
              <a:spcBef>
                <a:spcPts val="0"/>
              </a:spcBef>
              <a:spcAft>
                <a:spcPts val="600"/>
              </a:spcAft>
              <a:buSzPts val="1000"/>
              <a:buFont typeface="Wingdings" panose="05000000000000000000" pitchFamily="2" charset="2"/>
              <a:buChar char="v"/>
              <a:tabLst>
                <a:tab pos="914400" algn="l"/>
              </a:tabLst>
            </a:pPr>
            <a:r>
              <a:rPr lang="en-US" sz="2800" dirty="0">
                <a:ea typeface="MS Mincho" panose="02020609040205080304" pitchFamily="49" charset="-128"/>
                <a:cs typeface="Arial" panose="020B0604020202020204" pitchFamily="34" charset="0"/>
              </a:rPr>
              <a:t>What additional partnerships would you like to have to further this progress?</a:t>
            </a:r>
            <a:endParaRPr lang="en-KE" sz="28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R="0" lvl="1" fontAlgn="base">
              <a:spcBef>
                <a:spcPts val="0"/>
              </a:spcBef>
              <a:spcAft>
                <a:spcPts val="600"/>
              </a:spcAft>
              <a:buSzPts val="1000"/>
              <a:buFont typeface="Wingdings" panose="05000000000000000000" pitchFamily="2" charset="2"/>
              <a:buChar char="v"/>
              <a:tabLst>
                <a:tab pos="914400" algn="l"/>
              </a:tabLst>
            </a:pPr>
            <a:endParaRPr lang="en-KE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E86EDF7-6B67-4469-9B0C-B6883BE0021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337" y="0"/>
            <a:ext cx="1538582" cy="1048644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8CA1F63-0852-44F6-B00F-FEF0681448A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998"/>
            <a:ext cx="2106386" cy="760640"/>
          </a:xfrm>
          <a:prstGeom prst="rect">
            <a:avLst/>
          </a:prstGeom>
          <a:noFill/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DAE9EED-336C-4683-9B2D-EDD05957AC61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611" y="66276"/>
            <a:ext cx="1938528" cy="992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178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43950" y="1197439"/>
            <a:ext cx="3300646" cy="4463889"/>
          </a:xfrm>
        </p:spPr>
        <p:txBody>
          <a:bodyPr anchor="ctr">
            <a:normAutofit/>
          </a:bodyPr>
          <a:lstStyle/>
          <a:p>
            <a:r>
              <a:rPr lang="en-US" dirty="0"/>
              <a:t>Vision of success</a:t>
            </a:r>
            <a:br>
              <a:rPr lang="en-KE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56669" y="1109145"/>
            <a:ext cx="7019533" cy="4603900"/>
          </a:xfrm>
        </p:spPr>
        <p:txBody>
          <a:bodyPr anchor="ctr">
            <a:normAutofit/>
          </a:bodyPr>
          <a:lstStyle/>
          <a:p>
            <a:pPr marR="0" lvl="1" fontAlgn="base">
              <a:spcBef>
                <a:spcPts val="0"/>
              </a:spcBef>
              <a:spcAft>
                <a:spcPts val="600"/>
              </a:spcAft>
              <a:buSzPts val="1000"/>
              <a:buFont typeface="Wingdings" panose="05000000000000000000" pitchFamily="2" charset="2"/>
              <a:buChar char="v"/>
              <a:tabLst>
                <a:tab pos="914400" algn="l"/>
              </a:tabLst>
            </a:pPr>
            <a:r>
              <a:rPr lang="en-US" sz="2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What is your picture of success:</a:t>
            </a:r>
          </a:p>
          <a:p>
            <a:pPr marR="0" lvl="1" fontAlgn="base">
              <a:spcBef>
                <a:spcPts val="0"/>
              </a:spcBef>
              <a:spcAft>
                <a:spcPts val="600"/>
              </a:spcAft>
              <a:buSzPts val="1000"/>
              <a:buFont typeface="Wingdings" panose="05000000000000000000" pitchFamily="2" charset="2"/>
              <a:buChar char="v"/>
              <a:tabLst>
                <a:tab pos="914400" algn="l"/>
              </a:tabLst>
            </a:pPr>
            <a:r>
              <a:rPr lang="en-US" sz="2800" dirty="0">
                <a:ea typeface="Times New Roman" panose="02020603050405020304" pitchFamily="18" charset="0"/>
                <a:cs typeface="Arial" panose="020B0604020202020204" pitchFamily="34" charset="0"/>
              </a:rPr>
              <a:t>a) </a:t>
            </a:r>
            <a:r>
              <a:rPr lang="en-US" sz="2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in the  next 1 year?</a:t>
            </a:r>
          </a:p>
          <a:p>
            <a:pPr marR="0" lvl="1" fontAlgn="base">
              <a:spcBef>
                <a:spcPts val="0"/>
              </a:spcBef>
              <a:spcAft>
                <a:spcPts val="600"/>
              </a:spcAft>
              <a:buSzPts val="1000"/>
              <a:buFont typeface="Wingdings" panose="05000000000000000000" pitchFamily="2" charset="2"/>
              <a:buChar char="v"/>
              <a:tabLst>
                <a:tab pos="914400" algn="l"/>
              </a:tabLst>
            </a:pPr>
            <a:r>
              <a:rPr lang="en-US" sz="2800" dirty="0">
                <a:ea typeface="MS Mincho" panose="02020609040205080304" pitchFamily="49" charset="-128"/>
                <a:cs typeface="Arial" panose="020B0604020202020204" pitchFamily="34" charset="0"/>
              </a:rPr>
              <a:t>b) in the next 3 years?</a:t>
            </a:r>
            <a:endParaRPr lang="en-KE" sz="28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57200" marR="0" lvl="1" indent="0" fontAlgn="base">
              <a:spcBef>
                <a:spcPts val="0"/>
              </a:spcBef>
              <a:spcAft>
                <a:spcPts val="600"/>
              </a:spcAft>
              <a:buSzPts val="1000"/>
              <a:buNone/>
              <a:tabLst>
                <a:tab pos="914400" algn="l"/>
              </a:tabLst>
            </a:pPr>
            <a:r>
              <a:rPr lang="en-US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KE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0A146C7-F1C1-48D5-847B-7313A3B0A6A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337" y="0"/>
            <a:ext cx="1538582" cy="1048644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89AEBAD-8893-415F-A2CC-1AAE47D97D6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998"/>
            <a:ext cx="2106386" cy="760640"/>
          </a:xfrm>
          <a:prstGeom prst="rect">
            <a:avLst/>
          </a:prstGeom>
          <a:noFill/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4D6C504-0450-421E-990E-621F9039C838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611" y="66276"/>
            <a:ext cx="1938528" cy="992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383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r>
              <a:rPr lang="en-US" dirty="0"/>
              <a:t>Team</a:t>
            </a:r>
            <a:br>
              <a:rPr lang="en-KE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56670" y="1109145"/>
            <a:ext cx="6663264" cy="4603900"/>
          </a:xfrm>
        </p:spPr>
        <p:txBody>
          <a:bodyPr anchor="ctr">
            <a:normAutofit/>
          </a:bodyPr>
          <a:lstStyle/>
          <a:p>
            <a:pPr marR="0" lvl="1" fontAlgn="base">
              <a:spcBef>
                <a:spcPts val="0"/>
              </a:spcBef>
              <a:spcAft>
                <a:spcPts val="600"/>
              </a:spcAft>
              <a:buSzPts val="1000"/>
              <a:buFont typeface="Wingdings" panose="05000000000000000000" pitchFamily="2" charset="2"/>
              <a:buChar char="v"/>
              <a:tabLst>
                <a:tab pos="914400" algn="l"/>
              </a:tabLst>
            </a:pPr>
            <a:r>
              <a:rPr lang="en-US" sz="2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List the team members and their roles in this project.</a:t>
            </a:r>
          </a:p>
          <a:p>
            <a:pPr marR="0" lvl="1" fontAlgn="base">
              <a:spcBef>
                <a:spcPts val="0"/>
              </a:spcBef>
              <a:spcAft>
                <a:spcPts val="600"/>
              </a:spcAft>
              <a:buSzPts val="1000"/>
              <a:buFont typeface="Wingdings" panose="05000000000000000000" pitchFamily="2" charset="2"/>
              <a:buChar char="v"/>
              <a:tabLst>
                <a:tab pos="914400" algn="l"/>
              </a:tabLst>
            </a:pPr>
            <a:endParaRPr lang="en-KE" sz="2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R="0" lvl="1" fontAlgn="base">
              <a:spcBef>
                <a:spcPts val="0"/>
              </a:spcBef>
              <a:spcAft>
                <a:spcPts val="600"/>
              </a:spcAft>
              <a:buSzPts val="1000"/>
              <a:buFont typeface="Wingdings" panose="05000000000000000000" pitchFamily="2" charset="2"/>
              <a:buChar char="v"/>
              <a:tabLst>
                <a:tab pos="914400" algn="l"/>
              </a:tabLst>
            </a:pPr>
            <a:endParaRPr lang="en-KE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0E01E40-F28A-4A22-89FD-93E6502637E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337" y="0"/>
            <a:ext cx="1538582" cy="1048644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DB30DB7-3F07-4D72-BA34-E66C156CF28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998"/>
            <a:ext cx="2106386" cy="760640"/>
          </a:xfrm>
          <a:prstGeom prst="rect">
            <a:avLst/>
          </a:prstGeom>
          <a:noFill/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58CD0B7-846C-4162-8108-5859F8C85E94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611" y="66276"/>
            <a:ext cx="1938528" cy="992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565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r>
              <a:rPr lang="en-US" dirty="0"/>
              <a:t>Technical proof of concept</a:t>
            </a:r>
            <a:br>
              <a:rPr lang="en-KE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978918" y="1109145"/>
            <a:ext cx="6341016" cy="4603900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Has your idea been tested(in the lab, field, engineering workshop)?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If yes, briefly describe the findings.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Please, indicate if there is intellectual property rights associated with your innovative idea.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endParaRPr lang="en-US" dirty="0"/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B507135-E6E6-46FA-ACBA-130E1C50194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337" y="0"/>
            <a:ext cx="1538582" cy="1048644"/>
          </a:xfrm>
          <a:prstGeom prst="rect">
            <a:avLst/>
          </a:prstGeom>
          <a:noFill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97D5F0-C62D-4D11-AB32-15AB5139989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998"/>
            <a:ext cx="2106386" cy="760640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BD2902C-6C0E-41BA-BB8A-7C8712AC464B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611" y="66276"/>
            <a:ext cx="1938528" cy="992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466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611463" y="2617614"/>
            <a:ext cx="4299666" cy="3249131"/>
          </a:xfrm>
        </p:spPr>
        <p:txBody>
          <a:bodyPr>
            <a:normAutofit/>
          </a:bodyPr>
          <a:lstStyle/>
          <a:p>
            <a:pPr algn="l"/>
            <a:r>
              <a:rPr lang="sw-KE" dirty="0"/>
              <a:t>Thank you</a:t>
            </a:r>
            <a:br>
              <a:rPr lang="sw-KE" dirty="0"/>
            </a:br>
            <a:br>
              <a:rPr lang="sw-KE" dirty="0"/>
            </a:br>
            <a:endParaRPr lang="sw-KE" dirty="0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5A7802B6-FF37-40CF-A7E2-6F2A0D9A9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24" name="Graphic 23" descr="Head with Gears">
            <a:extLst>
              <a:ext uri="{FF2B5EF4-FFF2-40B4-BE49-F238E27FC236}">
                <a16:creationId xmlns:a16="http://schemas.microsoft.com/office/drawing/2014/main" id="{77B9D5DA-D5D8-4986-932D-F7205EF7B5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4472" y="2798042"/>
            <a:ext cx="3765692" cy="376569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32728F2-57C3-43D4-91D8-BFDAB4A3A96A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337" y="0"/>
            <a:ext cx="1538582" cy="1048644"/>
          </a:xfrm>
          <a:prstGeom prst="rect">
            <a:avLst/>
          </a:prstGeom>
          <a:noFill/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D81F411-C5A6-4D85-A47F-F5C11C7F7318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998"/>
            <a:ext cx="2106386" cy="760640"/>
          </a:xfrm>
          <a:prstGeom prst="rect">
            <a:avLst/>
          </a:prstGeom>
          <a:noFill/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98B5FB1-46D7-44BC-9CB6-61E8D62CCB5B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611" y="66276"/>
            <a:ext cx="1938528" cy="992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04488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188</Words>
  <Application>Microsoft Office PowerPoint</Application>
  <PresentationFormat>Widescreen</PresentationFormat>
  <Paragraphs>30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Cambria</vt:lpstr>
      <vt:lpstr>Trebuchet MS</vt:lpstr>
      <vt:lpstr>Wingdings</vt:lpstr>
      <vt:lpstr>Wingdings 3</vt:lpstr>
      <vt:lpstr>Facet</vt:lpstr>
      <vt:lpstr>Proposed project title</vt:lpstr>
      <vt:lpstr>Background   </vt:lpstr>
      <vt:lpstr>Competition  </vt:lpstr>
      <vt:lpstr>Potential impact </vt:lpstr>
      <vt:lpstr>Progress to Date </vt:lpstr>
      <vt:lpstr>Vision of success </vt:lpstr>
      <vt:lpstr>Team </vt:lpstr>
      <vt:lpstr>Technical proof of concept </vt:lpstr>
      <vt:lpstr>Thank you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Innovation</dc:title>
  <dc:creator>Amadi Growman</dc:creator>
  <cp:lastModifiedBy>Mukiibi</cp:lastModifiedBy>
  <cp:revision>7</cp:revision>
  <dcterms:created xsi:type="dcterms:W3CDTF">2020-09-07T15:38:07Z</dcterms:created>
  <dcterms:modified xsi:type="dcterms:W3CDTF">2020-09-08T18:53:18Z</dcterms:modified>
</cp:coreProperties>
</file>